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1"/>
  </p:sldMasterIdLst>
  <p:notesMasterIdLst>
    <p:notesMasterId r:id="rId11"/>
  </p:notesMasterIdLst>
  <p:sldIdLst>
    <p:sldId id="2447" r:id="rId2"/>
    <p:sldId id="2443" r:id="rId3"/>
    <p:sldId id="2444" r:id="rId4"/>
    <p:sldId id="2445" r:id="rId5"/>
    <p:sldId id="2446" r:id="rId6"/>
    <p:sldId id="2439" r:id="rId7"/>
    <p:sldId id="2441" r:id="rId8"/>
    <p:sldId id="2442" r:id="rId9"/>
    <p:sldId id="244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40FF"/>
    <a:srgbClr val="CAB6EE"/>
    <a:srgbClr val="73FDD6"/>
    <a:srgbClr val="00AEAF"/>
    <a:srgbClr val="00FDFF"/>
    <a:srgbClr val="76D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817" autoAdjust="0"/>
    <p:restoredTop sz="92497" autoAdjust="0"/>
  </p:normalViewPr>
  <p:slideViewPr>
    <p:cSldViewPr snapToGrid="0">
      <p:cViewPr>
        <p:scale>
          <a:sx n="160" d="100"/>
          <a:sy n="160" d="100"/>
        </p:scale>
        <p:origin x="144" y="-432"/>
      </p:cViewPr>
      <p:guideLst/>
    </p:cSldViewPr>
  </p:slideViewPr>
  <p:outlineViewPr>
    <p:cViewPr>
      <p:scale>
        <a:sx n="33" d="100"/>
        <a:sy n="33" d="100"/>
      </p:scale>
      <p:origin x="0" y="-21336"/>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DBA12D-4609-490C-8F60-AA84BA4E46BE}" type="datetimeFigureOut">
              <a:rPr lang="en-US" smtClean="0"/>
              <a:t>8/25/20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6A096C-96ED-434B-BB48-68877A4C29CF}" type="slidenum">
              <a:rPr lang="en-US" smtClean="0"/>
              <a:t>‹#›</a:t>
            </a:fld>
            <a:endParaRPr lang="en-US"/>
          </a:p>
        </p:txBody>
      </p:sp>
    </p:spTree>
    <p:extLst>
      <p:ext uri="{BB962C8B-B14F-4D97-AF65-F5344CB8AC3E}">
        <p14:creationId xmlns:p14="http://schemas.microsoft.com/office/powerpoint/2010/main" val="235559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6A096C-96ED-434B-BB48-68877A4C29CF}" type="slidenum">
              <a:rPr lang="en-US" smtClean="0"/>
              <a:t>6</a:t>
            </a:fld>
            <a:endParaRPr lang="en-US"/>
          </a:p>
        </p:txBody>
      </p:sp>
    </p:spTree>
    <p:extLst>
      <p:ext uri="{BB962C8B-B14F-4D97-AF65-F5344CB8AC3E}">
        <p14:creationId xmlns:p14="http://schemas.microsoft.com/office/powerpoint/2010/main" val="14567770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8F060-994F-AF4D-A070-0EEEDA5E3AC9}"/>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812B2889-58D5-4E4A-9EC7-EE8FB41798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696C72D-4691-6C4B-BD62-4C2A3144F8C3}"/>
              </a:ext>
            </a:extLst>
          </p:cNvPr>
          <p:cNvSpPr>
            <a:spLocks noGrp="1"/>
          </p:cNvSpPr>
          <p:nvPr>
            <p:ph type="dt" sz="half" idx="10"/>
          </p:nvPr>
        </p:nvSpPr>
        <p:spPr/>
        <p:txBody>
          <a:bodyPr/>
          <a:lstStyle/>
          <a:p>
            <a:fld id="{9FC3D679-F571-2846-854D-9551D19C8CCA}" type="datetime1">
              <a:rPr lang="en-US" smtClean="0"/>
              <a:t>8/25/20</a:t>
            </a:fld>
            <a:endParaRPr lang="en-US"/>
          </a:p>
        </p:txBody>
      </p:sp>
      <p:sp>
        <p:nvSpPr>
          <p:cNvPr id="5" name="Footer Placeholder 4">
            <a:extLst>
              <a:ext uri="{FF2B5EF4-FFF2-40B4-BE49-F238E27FC236}">
                <a16:creationId xmlns:a16="http://schemas.microsoft.com/office/drawing/2014/main" id="{23A25080-1620-8D47-B915-CCA24ED26D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A28A4D-2D99-1C47-AB74-BC30DD0458AE}"/>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3317346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D8D30-3AF6-DB46-992F-E6136327A00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77BD8BD-3594-6B41-9AC3-58ADB6C186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8D40EC-5BA3-FF4C-99B5-7F634769C501}"/>
              </a:ext>
            </a:extLst>
          </p:cNvPr>
          <p:cNvSpPr>
            <a:spLocks noGrp="1"/>
          </p:cNvSpPr>
          <p:nvPr>
            <p:ph type="dt" sz="half" idx="10"/>
          </p:nvPr>
        </p:nvSpPr>
        <p:spPr/>
        <p:txBody>
          <a:bodyPr/>
          <a:lstStyle/>
          <a:p>
            <a:fld id="{193081DA-F5CD-7E43-BB31-14CE86F69237}" type="datetime1">
              <a:rPr lang="en-US" smtClean="0"/>
              <a:t>8/25/20</a:t>
            </a:fld>
            <a:endParaRPr lang="en-US"/>
          </a:p>
        </p:txBody>
      </p:sp>
      <p:sp>
        <p:nvSpPr>
          <p:cNvPr id="5" name="Footer Placeholder 4">
            <a:extLst>
              <a:ext uri="{FF2B5EF4-FFF2-40B4-BE49-F238E27FC236}">
                <a16:creationId xmlns:a16="http://schemas.microsoft.com/office/drawing/2014/main" id="{C5710EB9-CD5E-0C4C-A5E4-B53A9656A3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345E2C-33B3-A745-8590-1CEC4801E27C}"/>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1520793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70C287-9974-4D4A-B7CB-0E99FB4263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0AA831-DBC9-A64F-81F6-88D4FDF885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EF5198-7E57-2944-ACC8-B8D3482EEED4}"/>
              </a:ext>
            </a:extLst>
          </p:cNvPr>
          <p:cNvSpPr>
            <a:spLocks noGrp="1"/>
          </p:cNvSpPr>
          <p:nvPr>
            <p:ph type="dt" sz="half" idx="10"/>
          </p:nvPr>
        </p:nvSpPr>
        <p:spPr/>
        <p:txBody>
          <a:bodyPr/>
          <a:lstStyle/>
          <a:p>
            <a:fld id="{BE7E17F5-1FEC-DD43-AB09-57426C061C5A}" type="datetime1">
              <a:rPr lang="en-US" smtClean="0"/>
              <a:t>8/25/20</a:t>
            </a:fld>
            <a:endParaRPr lang="en-US"/>
          </a:p>
        </p:txBody>
      </p:sp>
      <p:sp>
        <p:nvSpPr>
          <p:cNvPr id="5" name="Footer Placeholder 4">
            <a:extLst>
              <a:ext uri="{FF2B5EF4-FFF2-40B4-BE49-F238E27FC236}">
                <a16:creationId xmlns:a16="http://schemas.microsoft.com/office/drawing/2014/main" id="{43C61E4F-BC41-9F4C-9E76-8435A178C2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1FA686-FD19-7944-827D-C93D9017DC56}"/>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319246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7014E-3510-5245-A7FD-8AB297897C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DD0E2A-2030-6142-AD3D-EDC5C47CBB1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B5FF39-B21A-6047-B8B1-35C50566B235}"/>
              </a:ext>
            </a:extLst>
          </p:cNvPr>
          <p:cNvSpPr>
            <a:spLocks noGrp="1"/>
          </p:cNvSpPr>
          <p:nvPr>
            <p:ph type="dt" sz="half" idx="10"/>
          </p:nvPr>
        </p:nvSpPr>
        <p:spPr/>
        <p:txBody>
          <a:bodyPr/>
          <a:lstStyle/>
          <a:p>
            <a:fld id="{AF668090-630E-3443-9DC8-82452858CAA4}" type="datetime1">
              <a:rPr lang="en-US" smtClean="0"/>
              <a:t>8/25/20</a:t>
            </a:fld>
            <a:endParaRPr lang="en-US"/>
          </a:p>
        </p:txBody>
      </p:sp>
      <p:sp>
        <p:nvSpPr>
          <p:cNvPr id="5" name="Footer Placeholder 4">
            <a:extLst>
              <a:ext uri="{FF2B5EF4-FFF2-40B4-BE49-F238E27FC236}">
                <a16:creationId xmlns:a16="http://schemas.microsoft.com/office/drawing/2014/main" id="{B0704812-6423-4849-AB50-DB0112D123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575BD1-5C8F-6645-AC5F-627DC2C123CC}"/>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1749579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BDF9C-A5F6-DB48-BB7C-FFE0E2A7D5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C32357-1158-7E48-9D44-801CA980DE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DD33B3-6224-7F42-84C9-26A3F4369AB6}"/>
              </a:ext>
            </a:extLst>
          </p:cNvPr>
          <p:cNvSpPr>
            <a:spLocks noGrp="1"/>
          </p:cNvSpPr>
          <p:nvPr>
            <p:ph type="dt" sz="half" idx="10"/>
          </p:nvPr>
        </p:nvSpPr>
        <p:spPr>
          <a:xfrm>
            <a:off x="133662" y="6463415"/>
            <a:ext cx="3447738" cy="365125"/>
          </a:xfrm>
        </p:spPr>
        <p:txBody>
          <a:bodyPr/>
          <a:lstStyle/>
          <a:p>
            <a:fld id="{408B87E2-035F-9E43-8504-927F4219DC81}" type="datetime1">
              <a:rPr lang="en-US" smtClean="0"/>
              <a:t>8/25/20</a:t>
            </a:fld>
            <a:endParaRPr lang="en-US"/>
          </a:p>
        </p:txBody>
      </p:sp>
      <p:sp>
        <p:nvSpPr>
          <p:cNvPr id="5" name="Footer Placeholder 4">
            <a:extLst>
              <a:ext uri="{FF2B5EF4-FFF2-40B4-BE49-F238E27FC236}">
                <a16:creationId xmlns:a16="http://schemas.microsoft.com/office/drawing/2014/main" id="{32B7A7A7-E9A2-CB45-8BE4-E1E0BF5557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731DC8-D0D7-E347-AA6D-FEDD82498032}"/>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4235530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D97DC-989F-954B-9745-AD9AEFDA47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BE7FDA-BDCD-424B-B7CD-8693058F55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F3D2F0-DAE0-1E4A-AA5F-7B78868871D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7A9AD2-012F-3B45-8DAB-935767875DDF}"/>
              </a:ext>
            </a:extLst>
          </p:cNvPr>
          <p:cNvSpPr>
            <a:spLocks noGrp="1"/>
          </p:cNvSpPr>
          <p:nvPr>
            <p:ph type="dt" sz="half" idx="10"/>
          </p:nvPr>
        </p:nvSpPr>
        <p:spPr/>
        <p:txBody>
          <a:bodyPr/>
          <a:lstStyle/>
          <a:p>
            <a:fld id="{2D93B8E1-4318-5945-8782-85D0E3C63AF6}" type="datetime1">
              <a:rPr lang="en-US" smtClean="0"/>
              <a:t>8/25/20</a:t>
            </a:fld>
            <a:endParaRPr lang="en-US"/>
          </a:p>
        </p:txBody>
      </p:sp>
      <p:sp>
        <p:nvSpPr>
          <p:cNvPr id="6" name="Footer Placeholder 5">
            <a:extLst>
              <a:ext uri="{FF2B5EF4-FFF2-40B4-BE49-F238E27FC236}">
                <a16:creationId xmlns:a16="http://schemas.microsoft.com/office/drawing/2014/main" id="{F1182F78-F210-024C-9D74-FD797441DC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3BFF1C-42EA-354E-97F3-01C1A0E0D438}"/>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4286390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88573-12EE-2546-8998-94E83B4083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3AEE09C-4CCA-F645-908E-3FB918AE54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E90CCEC-6A31-D044-8E95-B1789DE472C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237A9A-2E3B-D642-8DD7-4EB161F714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CD1C38-79F1-0F43-9B82-E607EF3B78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28F734-F663-0841-B1CE-9EBE544595AE}"/>
              </a:ext>
            </a:extLst>
          </p:cNvPr>
          <p:cNvSpPr>
            <a:spLocks noGrp="1"/>
          </p:cNvSpPr>
          <p:nvPr>
            <p:ph type="dt" sz="half" idx="10"/>
          </p:nvPr>
        </p:nvSpPr>
        <p:spPr/>
        <p:txBody>
          <a:bodyPr/>
          <a:lstStyle/>
          <a:p>
            <a:fld id="{CEA0DD62-E577-9B4C-96C2-FA3BBF84F749}" type="datetime1">
              <a:rPr lang="en-US" smtClean="0"/>
              <a:t>8/25/20</a:t>
            </a:fld>
            <a:endParaRPr lang="en-US"/>
          </a:p>
        </p:txBody>
      </p:sp>
      <p:sp>
        <p:nvSpPr>
          <p:cNvPr id="8" name="Footer Placeholder 7">
            <a:extLst>
              <a:ext uri="{FF2B5EF4-FFF2-40B4-BE49-F238E27FC236}">
                <a16:creationId xmlns:a16="http://schemas.microsoft.com/office/drawing/2014/main" id="{0FA9F855-701C-B649-BAB2-DC62280584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8500D0-D901-E24A-BD95-0BB90C64811B}"/>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889390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DFF25-5168-904A-91DD-A6FED7F41D4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B5C02D0-F112-5B4B-AF33-6BE548D41306}"/>
              </a:ext>
            </a:extLst>
          </p:cNvPr>
          <p:cNvSpPr>
            <a:spLocks noGrp="1"/>
          </p:cNvSpPr>
          <p:nvPr>
            <p:ph type="dt" sz="half" idx="10"/>
          </p:nvPr>
        </p:nvSpPr>
        <p:spPr/>
        <p:txBody>
          <a:bodyPr/>
          <a:lstStyle/>
          <a:p>
            <a:fld id="{624C5315-8A6C-C349-8480-4DE9DEB6BB5F}" type="datetime1">
              <a:rPr lang="en-US" smtClean="0"/>
              <a:t>8/25/20</a:t>
            </a:fld>
            <a:endParaRPr lang="en-US"/>
          </a:p>
        </p:txBody>
      </p:sp>
      <p:sp>
        <p:nvSpPr>
          <p:cNvPr id="4" name="Footer Placeholder 3">
            <a:extLst>
              <a:ext uri="{FF2B5EF4-FFF2-40B4-BE49-F238E27FC236}">
                <a16:creationId xmlns:a16="http://schemas.microsoft.com/office/drawing/2014/main" id="{5E1BDFDC-7856-ED41-A971-08E21F4877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1B3C59-3EEC-B548-85A1-8C713D7126A1}"/>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283549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85DCFE-B559-E044-9401-E908B6D0473A}"/>
              </a:ext>
            </a:extLst>
          </p:cNvPr>
          <p:cNvSpPr>
            <a:spLocks noGrp="1"/>
          </p:cNvSpPr>
          <p:nvPr>
            <p:ph type="dt" sz="half" idx="10"/>
          </p:nvPr>
        </p:nvSpPr>
        <p:spPr/>
        <p:txBody>
          <a:bodyPr/>
          <a:lstStyle/>
          <a:p>
            <a:fld id="{D2BC6882-81D8-BA43-A12A-12E00210FE44}" type="datetime1">
              <a:rPr lang="en-US" smtClean="0"/>
              <a:t>8/25/20</a:t>
            </a:fld>
            <a:endParaRPr lang="en-US"/>
          </a:p>
        </p:txBody>
      </p:sp>
      <p:sp>
        <p:nvSpPr>
          <p:cNvPr id="3" name="Footer Placeholder 2">
            <a:extLst>
              <a:ext uri="{FF2B5EF4-FFF2-40B4-BE49-F238E27FC236}">
                <a16:creationId xmlns:a16="http://schemas.microsoft.com/office/drawing/2014/main" id="{D76DD79A-B835-4E48-B583-F1CC0E5C39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9A9E44-5F02-C24A-B685-AEB09A8D2FC9}"/>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3438068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2220C-B58F-E848-93EE-8077D66DF4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3FC07C-7D2C-8B40-9566-6C083D13CB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915D62-EEE2-CD4A-8970-D321B32ADC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0AAED1-79A4-DB45-81A7-0AC8E4562453}"/>
              </a:ext>
            </a:extLst>
          </p:cNvPr>
          <p:cNvSpPr>
            <a:spLocks noGrp="1"/>
          </p:cNvSpPr>
          <p:nvPr>
            <p:ph type="dt" sz="half" idx="10"/>
          </p:nvPr>
        </p:nvSpPr>
        <p:spPr/>
        <p:txBody>
          <a:bodyPr/>
          <a:lstStyle/>
          <a:p>
            <a:fld id="{59043C0A-ED4C-AE41-811D-96D7FE795B21}" type="datetime1">
              <a:rPr lang="en-US" smtClean="0"/>
              <a:t>8/25/20</a:t>
            </a:fld>
            <a:endParaRPr lang="en-US"/>
          </a:p>
        </p:txBody>
      </p:sp>
      <p:sp>
        <p:nvSpPr>
          <p:cNvPr id="6" name="Footer Placeholder 5">
            <a:extLst>
              <a:ext uri="{FF2B5EF4-FFF2-40B4-BE49-F238E27FC236}">
                <a16:creationId xmlns:a16="http://schemas.microsoft.com/office/drawing/2014/main" id="{0AB51798-5BAF-6547-9004-5AD80B2EB3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0A6A90-CD81-4440-9EED-6E5DF02BCBA0}"/>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3496418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9C9D0-BC15-F64D-BA44-81391A3B88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04C046E-CA02-5445-A838-4FFCD85593A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DEFE637-6A72-6043-ABA2-F2AE0F5975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2BA056-F31B-E34B-A9BD-DED3D69738B5}"/>
              </a:ext>
            </a:extLst>
          </p:cNvPr>
          <p:cNvSpPr>
            <a:spLocks noGrp="1"/>
          </p:cNvSpPr>
          <p:nvPr>
            <p:ph type="dt" sz="half" idx="10"/>
          </p:nvPr>
        </p:nvSpPr>
        <p:spPr/>
        <p:txBody>
          <a:bodyPr/>
          <a:lstStyle/>
          <a:p>
            <a:fld id="{894AB957-FF2C-C444-8198-4D05EABDD015}" type="datetime1">
              <a:rPr lang="en-US" smtClean="0"/>
              <a:t>8/25/20</a:t>
            </a:fld>
            <a:endParaRPr lang="en-US"/>
          </a:p>
        </p:txBody>
      </p:sp>
      <p:sp>
        <p:nvSpPr>
          <p:cNvPr id="6" name="Footer Placeholder 5">
            <a:extLst>
              <a:ext uri="{FF2B5EF4-FFF2-40B4-BE49-F238E27FC236}">
                <a16:creationId xmlns:a16="http://schemas.microsoft.com/office/drawing/2014/main" id="{6F9B7132-FBA1-C243-BDAF-4D2C9121F4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79E3C4-A11B-D149-9DA3-130E0D626C68}"/>
              </a:ext>
            </a:extLst>
          </p:cNvPr>
          <p:cNvSpPr>
            <a:spLocks noGrp="1"/>
          </p:cNvSpPr>
          <p:nvPr>
            <p:ph type="sldNum" sz="quarter" idx="12"/>
          </p:nvPr>
        </p:nvSpPr>
        <p:spPr/>
        <p:txBody>
          <a:bodyPr/>
          <a:lstStyle/>
          <a:p>
            <a:fld id="{46B8A304-6B2A-0C42-BAA9-D66435E26181}" type="slidenum">
              <a:rPr lang="en-US" smtClean="0"/>
              <a:t>‹#›</a:t>
            </a:fld>
            <a:endParaRPr lang="en-US"/>
          </a:p>
        </p:txBody>
      </p:sp>
    </p:spTree>
    <p:extLst>
      <p:ext uri="{BB962C8B-B14F-4D97-AF65-F5344CB8AC3E}">
        <p14:creationId xmlns:p14="http://schemas.microsoft.com/office/powerpoint/2010/main" val="2849249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AD1FB-BED9-FF47-874E-E4221617B3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A679EC5-1FFF-8B4D-9555-3F5B2920A5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B3A4A3-A76C-3E4C-94A4-D2DCE367B7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Century Gothic" panose="020B0502020202020204" pitchFamily="34" charset="0"/>
              </a:defRPr>
            </a:lvl1pPr>
          </a:lstStyle>
          <a:p>
            <a:fld id="{A980A2FD-E0AD-4E47-A112-C4DB7ECDCE1B}" type="datetime1">
              <a:rPr lang="en-US" smtClean="0"/>
              <a:t>8/25/20</a:t>
            </a:fld>
            <a:endParaRPr lang="en-US"/>
          </a:p>
        </p:txBody>
      </p:sp>
      <p:sp>
        <p:nvSpPr>
          <p:cNvPr id="5" name="Footer Placeholder 4">
            <a:extLst>
              <a:ext uri="{FF2B5EF4-FFF2-40B4-BE49-F238E27FC236}">
                <a16:creationId xmlns:a16="http://schemas.microsoft.com/office/drawing/2014/main" id="{5433D283-7277-234D-9EEF-0E492B347B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Century Gothic" panose="020B0502020202020204" pitchFamily="34" charset="0"/>
              </a:defRPr>
            </a:lvl1pPr>
          </a:lstStyle>
          <a:p>
            <a:endParaRPr lang="en-US"/>
          </a:p>
        </p:txBody>
      </p:sp>
      <p:sp>
        <p:nvSpPr>
          <p:cNvPr id="6" name="Slide Number Placeholder 5">
            <a:extLst>
              <a:ext uri="{FF2B5EF4-FFF2-40B4-BE49-F238E27FC236}">
                <a16:creationId xmlns:a16="http://schemas.microsoft.com/office/drawing/2014/main" id="{3BFDCFD4-6715-6C4A-9C37-BBC73B03F2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Century Gothic" panose="020B0502020202020204" pitchFamily="34" charset="0"/>
              </a:defRPr>
            </a:lvl1pPr>
          </a:lstStyle>
          <a:p>
            <a:fld id="{46B8A304-6B2A-0C42-BAA9-D66435E26181}" type="slidenum">
              <a:rPr lang="en-US" smtClean="0"/>
              <a:pPr/>
              <a:t>‹#›</a:t>
            </a:fld>
            <a:endParaRPr lang="en-US"/>
          </a:p>
        </p:txBody>
      </p:sp>
    </p:spTree>
    <p:extLst>
      <p:ext uri="{BB962C8B-B14F-4D97-AF65-F5344CB8AC3E}">
        <p14:creationId xmlns:p14="http://schemas.microsoft.com/office/powerpoint/2010/main" val="1406036629"/>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hf hdr="0" ftr="0" dt="0"/>
  <p:txStyles>
    <p:titleStyle>
      <a:lvl1pPr algn="l" defTabSz="914400" rtl="0" eaLnBrk="1" latinLnBrk="0" hangingPunct="1">
        <a:lnSpc>
          <a:spcPct val="90000"/>
        </a:lnSpc>
        <a:spcBef>
          <a:spcPct val="0"/>
        </a:spcBef>
        <a:buNone/>
        <a:defRPr sz="4400" b="0" i="0" kern="1200">
          <a:solidFill>
            <a:schemeClr val="tx1"/>
          </a:solidFill>
          <a:latin typeface="Century Gothic" panose="020B0502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B0235-EA21-114D-B0F7-32DFDAD89FDD}"/>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0AE03B2D-2D6F-1047-B686-4C5F799F01BB}"/>
              </a:ext>
            </a:extLst>
          </p:cNvPr>
          <p:cNvSpPr>
            <a:spLocks noGrp="1"/>
          </p:cNvSpPr>
          <p:nvPr>
            <p:ph idx="1"/>
          </p:nvPr>
        </p:nvSpPr>
        <p:spPr/>
        <p:txBody>
          <a:bodyPr>
            <a:normAutofit fontScale="92500" lnSpcReduction="20000"/>
          </a:bodyPr>
          <a:lstStyle/>
          <a:p>
            <a:r>
              <a:rPr lang="en-US" dirty="0"/>
              <a:t>## SCENARIO 0: R0 DO NOTHING (NO INTERVENTIONS: PROJECTION USING MODEL ESTIMATED PARAMETERS)</a:t>
            </a:r>
          </a:p>
          <a:p>
            <a:r>
              <a:rPr lang="en-US" dirty="0"/>
              <a:t>## SCENARIO 1: R0 DO NOTHING </a:t>
            </a:r>
            <a:r>
              <a:rPr lang="en-US" dirty="0">
                <a:highlight>
                  <a:srgbClr val="FFFF00"/>
                </a:highlight>
              </a:rPr>
              <a:t>+ SHIELD 65+</a:t>
            </a:r>
          </a:p>
          <a:p>
            <a:r>
              <a:rPr lang="en-US" dirty="0"/>
              <a:t>## SCENARIO 2: STAGE 3 SELF-ADAPTIVE Rt</a:t>
            </a:r>
          </a:p>
          <a:p>
            <a:r>
              <a:rPr lang="en-US" dirty="0"/>
              <a:t>## SCENARIO 3: STAGE 3 SELF-ADAPTIVE Rt </a:t>
            </a:r>
            <a:r>
              <a:rPr lang="en-US" dirty="0">
                <a:highlight>
                  <a:srgbClr val="FFFF00"/>
                </a:highlight>
              </a:rPr>
              <a:t>+ SHIELD 65+</a:t>
            </a:r>
          </a:p>
          <a:p>
            <a:r>
              <a:rPr lang="en-US" dirty="0"/>
              <a:t>## SCENARIO 4: CONTINUE TOTAL LOCKDOWN 1 MONTH LONGER</a:t>
            </a:r>
          </a:p>
          <a:p>
            <a:r>
              <a:rPr lang="en-US" dirty="0"/>
              <a:t>## SCENARIO 5: CONTINUE TOTAL LOCKDOWN 1 MONTH LONGER </a:t>
            </a:r>
            <a:r>
              <a:rPr lang="en-US" dirty="0">
                <a:highlight>
                  <a:srgbClr val="FFFF00"/>
                </a:highlight>
              </a:rPr>
              <a:t>+ SHIELD 65+</a:t>
            </a:r>
          </a:p>
          <a:p>
            <a:r>
              <a:rPr lang="en-US" dirty="0"/>
              <a:t>## SCENARIO 6: OBSERVED TREND</a:t>
            </a:r>
          </a:p>
          <a:p>
            <a:r>
              <a:rPr lang="en-US" dirty="0"/>
              <a:t>## SCENARIO 7: OBSERVED TREND Rt </a:t>
            </a:r>
            <a:r>
              <a:rPr lang="en-US" dirty="0">
                <a:highlight>
                  <a:srgbClr val="FFFF00"/>
                </a:highlight>
              </a:rPr>
              <a:t>+ SHIELD 65+</a:t>
            </a:r>
          </a:p>
        </p:txBody>
      </p:sp>
      <p:sp>
        <p:nvSpPr>
          <p:cNvPr id="4" name="Slide Number Placeholder 3">
            <a:extLst>
              <a:ext uri="{FF2B5EF4-FFF2-40B4-BE49-F238E27FC236}">
                <a16:creationId xmlns:a16="http://schemas.microsoft.com/office/drawing/2014/main" id="{FC45A04F-0BFC-4944-BECB-F382DE636BA5}"/>
              </a:ext>
            </a:extLst>
          </p:cNvPr>
          <p:cNvSpPr>
            <a:spLocks noGrp="1"/>
          </p:cNvSpPr>
          <p:nvPr>
            <p:ph type="sldNum" sz="quarter" idx="12"/>
          </p:nvPr>
        </p:nvSpPr>
        <p:spPr/>
        <p:txBody>
          <a:bodyPr/>
          <a:lstStyle/>
          <a:p>
            <a:fld id="{46B8A304-6B2A-0C42-BAA9-D66435E26181}" type="slidenum">
              <a:rPr lang="en-US" smtClean="0"/>
              <a:t>1</a:t>
            </a:fld>
            <a:endParaRPr lang="en-US"/>
          </a:p>
        </p:txBody>
      </p:sp>
    </p:spTree>
    <p:extLst>
      <p:ext uri="{BB962C8B-B14F-4D97-AF65-F5344CB8AC3E}">
        <p14:creationId xmlns:p14="http://schemas.microsoft.com/office/powerpoint/2010/main" val="3414643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ABC68-B3E8-B746-B7F8-13C7638CF3C4}"/>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4E11C5F2-4A3B-AA48-8361-78510F9DAD2C}"/>
              </a:ext>
            </a:extLst>
          </p:cNvPr>
          <p:cNvSpPr>
            <a:spLocks noGrp="1"/>
          </p:cNvSpPr>
          <p:nvPr>
            <p:ph idx="1"/>
          </p:nvPr>
        </p:nvSpPr>
        <p:spPr>
          <a:xfrm>
            <a:off x="421419" y="1590261"/>
            <a:ext cx="10932381" cy="5438692"/>
          </a:xfrm>
        </p:spPr>
        <p:txBody>
          <a:bodyPr>
            <a:normAutofit/>
          </a:bodyPr>
          <a:lstStyle/>
          <a:p>
            <a:pPr>
              <a:spcAft>
                <a:spcPts val="300"/>
              </a:spcAft>
            </a:pPr>
            <a:r>
              <a:rPr lang="en-US" sz="2000" dirty="0"/>
              <a:t>For all scenarios in which at-risk populations are not shielded, we use the observed trend in the probabilities of severe illness for LAC – which decreased over time due to community self-adaptation.</a:t>
            </a:r>
          </a:p>
          <a:p>
            <a:pPr>
              <a:spcAft>
                <a:spcPts val="300"/>
              </a:spcAft>
            </a:pPr>
            <a:r>
              <a:rPr lang="en-US" sz="2000" dirty="0"/>
              <a:t>We implement scenarios in which individuals 65+ are shielded, which comprise approximately 10% of the overall LAC population. In these scenarios we implement that the probabilities of severe illness are suddenly reduced as these populations are removed from the general population. This sudden reduction takes place on the same date that Stage 1 lockdown was implemented, since this is the time needed to understand we were facing a major public health crisis. We remove these individuals from the overall community by removing them from the susceptible population, then using the risk model to recalculate the population-average probabilities of severe illness without including these populations.</a:t>
            </a:r>
          </a:p>
          <a:p>
            <a:pPr>
              <a:spcAft>
                <a:spcPts val="300"/>
              </a:spcAft>
            </a:pPr>
            <a:r>
              <a:rPr lang="en-US" sz="2000" dirty="0"/>
              <a:t>In the scenarios for which we assume Rt follows a community self-adapted decrease, we implement that the value of Rt would have gradually reduced from R0 to the observed Rt value in Stage 3 of ~1.5, beginning in mid-July. This involves a panel of public health restriction policies (notably including schools being closed), but not as stringent as the total community lock-down of Stage 1.</a:t>
            </a:r>
          </a:p>
          <a:p>
            <a:pPr marL="457200" lvl="1" indent="0">
              <a:spcAft>
                <a:spcPts val="300"/>
              </a:spcAft>
              <a:buNone/>
            </a:pPr>
            <a:endParaRPr lang="en-US" sz="1800" dirty="0"/>
          </a:p>
        </p:txBody>
      </p:sp>
    </p:spTree>
    <p:extLst>
      <p:ext uri="{BB962C8B-B14F-4D97-AF65-F5344CB8AC3E}">
        <p14:creationId xmlns:p14="http://schemas.microsoft.com/office/powerpoint/2010/main" val="949902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ABC68-B3E8-B746-B7F8-13C7638CF3C4}"/>
              </a:ext>
            </a:extLst>
          </p:cNvPr>
          <p:cNvSpPr>
            <a:spLocks noGrp="1"/>
          </p:cNvSpPr>
          <p:nvPr>
            <p:ph type="title"/>
          </p:nvPr>
        </p:nvSpPr>
        <p:spPr/>
        <p:txBody>
          <a:bodyPr/>
          <a:lstStyle/>
          <a:p>
            <a:r>
              <a:rPr lang="en-US" dirty="0"/>
              <a:t>Analysis of scenarios</a:t>
            </a:r>
          </a:p>
        </p:txBody>
      </p:sp>
      <p:sp>
        <p:nvSpPr>
          <p:cNvPr id="3" name="Content Placeholder 2">
            <a:extLst>
              <a:ext uri="{FF2B5EF4-FFF2-40B4-BE49-F238E27FC236}">
                <a16:creationId xmlns:a16="http://schemas.microsoft.com/office/drawing/2014/main" id="{4E11C5F2-4A3B-AA48-8361-78510F9DAD2C}"/>
              </a:ext>
            </a:extLst>
          </p:cNvPr>
          <p:cNvSpPr>
            <a:spLocks noGrp="1"/>
          </p:cNvSpPr>
          <p:nvPr>
            <p:ph idx="1"/>
          </p:nvPr>
        </p:nvSpPr>
        <p:spPr>
          <a:xfrm>
            <a:off x="238539" y="1391478"/>
            <a:ext cx="11115261" cy="5637475"/>
          </a:xfrm>
        </p:spPr>
        <p:txBody>
          <a:bodyPr>
            <a:normAutofit fontScale="62500" lnSpcReduction="20000"/>
          </a:bodyPr>
          <a:lstStyle/>
          <a:p>
            <a:pPr marL="0" indent="0" fontAlgn="base">
              <a:spcAft>
                <a:spcPts val="300"/>
              </a:spcAft>
              <a:buNone/>
            </a:pPr>
            <a:r>
              <a:rPr lang="en-US" sz="2400" dirty="0">
                <a:solidFill>
                  <a:srgbClr val="FF40FF"/>
                </a:solidFill>
              </a:rPr>
              <a:t>@Dave: In figures from last night I had been removing individuals with 65+ and/or any comorbidities. Then I calculated that 65+ and/or comorbidities was almost 50% of the population (too many to shield) (and, I had not been removing 50% from of the susceptible population). So I repeated the analysis with 65+ only and results are around the same as last night, with slightly more deaths and more hospitalizations. So I think we should definitely present only scenario with 65+ since that is a more plausible scenario to remove!</a:t>
            </a:r>
            <a:endParaRPr lang="en-US" sz="2600" dirty="0"/>
          </a:p>
          <a:p>
            <a:pPr fontAlgn="base">
              <a:spcAft>
                <a:spcPts val="300"/>
              </a:spcAft>
            </a:pPr>
            <a:r>
              <a:rPr lang="en-US" sz="2600" dirty="0"/>
              <a:t>Shielding 65+, no matter what is done to R(t), prevents a lot of deaths. Even if combined with Trump scenario of do absolutely nothing to decrease R0 (i.e. R(t) always = 4), shielding 65+ populations results in almost exactly the same total number of deaths as observed, as herd immunity is reached. However in this scenario, the numbers in hospital would have greatly surpassed capacity.</a:t>
            </a:r>
          </a:p>
          <a:p>
            <a:pPr fontAlgn="base">
              <a:spcAft>
                <a:spcPts val="300"/>
              </a:spcAft>
            </a:pPr>
            <a:r>
              <a:rPr lang="en-US" sz="2600" dirty="0"/>
              <a:t>The Sweden scenario of community self-adaptive Rt that goes down to 1.5 by end of April results in slightly more deaths overall but greatly exceeds healthcare capacity. But combined with shielding 65+, this reduces overall number of deaths by around 1/3. This strategy is not recommended, however, as it still leads to substantially overwhelming healthcare facilities.</a:t>
            </a:r>
          </a:p>
          <a:p>
            <a:pPr fontAlgn="base">
              <a:spcAft>
                <a:spcPts val="300"/>
              </a:spcAft>
            </a:pPr>
            <a:r>
              <a:rPr lang="en-US" sz="2600" dirty="0"/>
              <a:t>Interestingly, extending total lockdown by 1 month makes very little difference to observed deaths and hospitalizations. But extending total lockdown by 1 month + shielding 65+ makes a huge impact to reducing deaths – averting ~90% of observed deaths.</a:t>
            </a:r>
          </a:p>
          <a:p>
            <a:pPr fontAlgn="base">
              <a:spcAft>
                <a:spcPts val="300"/>
              </a:spcAft>
            </a:pPr>
            <a:r>
              <a:rPr lang="en-US" sz="2600" dirty="0"/>
              <a:t>However keeping the observed course in terms of restrictions in contact for the general community without extending total lockdown by 1 month (i.e., Rt is what was observed for LAC), but shielding those 65+, could have had a very similar effect, averting ~80% of observed deaths.</a:t>
            </a:r>
          </a:p>
          <a:p>
            <a:pPr>
              <a:spcAft>
                <a:spcPts val="300"/>
              </a:spcAft>
            </a:pPr>
            <a:r>
              <a:rPr lang="en-US" sz="2600" dirty="0">
                <a:highlight>
                  <a:srgbClr val="FFFF00"/>
                </a:highlight>
              </a:rPr>
              <a:t>Main conclusion: the early stay at home saved many lives </a:t>
            </a:r>
            <a:r>
              <a:rPr lang="en-US" sz="2600" i="1" u="sng" dirty="0">
                <a:highlight>
                  <a:srgbClr val="FFFF00"/>
                </a:highlight>
              </a:rPr>
              <a:t>because it both reduced transmission and protected the elderly</a:t>
            </a:r>
            <a:r>
              <a:rPr lang="en-US" sz="2600" dirty="0">
                <a:highlight>
                  <a:srgbClr val="FFFF00"/>
                </a:highlight>
              </a:rPr>
              <a:t>. A more relaxed initial lockdown but more strict protection of at-risk could have also averted many deaths, however at the expense of exceeding healthcare capacity, thus likely leading to more severe illnesses and deaths not accounted for by this model. Thus the main takeaway is that strict initial restrictions to society were key, and that it is ok to relax these so long as the outbreak continues to remain more prevalent in younger less at-risk populations and older and other vulnerable populations are shielded. In anticipation of an upcoming increase in cases this fall, it will be important to ramp up efforts to protect the elderly and vulnerable populations.</a:t>
            </a:r>
          </a:p>
        </p:txBody>
      </p:sp>
    </p:spTree>
    <p:extLst>
      <p:ext uri="{BB962C8B-B14F-4D97-AF65-F5344CB8AC3E}">
        <p14:creationId xmlns:p14="http://schemas.microsoft.com/office/powerpoint/2010/main" val="10059575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ABC68-B3E8-B746-B7F8-13C7638CF3C4}"/>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4E11C5F2-4A3B-AA48-8361-78510F9DAD2C}"/>
              </a:ext>
            </a:extLst>
          </p:cNvPr>
          <p:cNvSpPr>
            <a:spLocks noGrp="1"/>
          </p:cNvSpPr>
          <p:nvPr>
            <p:ph idx="1"/>
          </p:nvPr>
        </p:nvSpPr>
        <p:spPr>
          <a:xfrm>
            <a:off x="838200" y="1825625"/>
            <a:ext cx="10515600" cy="5203328"/>
          </a:xfrm>
        </p:spPr>
        <p:txBody>
          <a:bodyPr>
            <a:normAutofit fontScale="77500" lnSpcReduction="20000"/>
          </a:bodyPr>
          <a:lstStyle/>
          <a:p>
            <a:pPr>
              <a:spcAft>
                <a:spcPts val="300"/>
              </a:spcAft>
            </a:pPr>
            <a:r>
              <a:rPr lang="en-US" sz="2600" dirty="0">
                <a:solidFill>
                  <a:srgbClr val="FF40FF"/>
                </a:solidFill>
                <a:highlight>
                  <a:srgbClr val="FFFF00"/>
                </a:highlight>
              </a:rPr>
              <a:t>@Dave: Does this point get noted in Results or in Discussion? </a:t>
            </a:r>
            <a:r>
              <a:rPr lang="en-US" sz="2600" dirty="0">
                <a:highlight>
                  <a:srgbClr val="FFFF00"/>
                </a:highlight>
              </a:rPr>
              <a:t>Main conclusion: the early stay at home saved many lives </a:t>
            </a:r>
            <a:r>
              <a:rPr lang="en-US" sz="2600" i="1" u="sng" dirty="0">
                <a:highlight>
                  <a:srgbClr val="FFFF00"/>
                </a:highlight>
              </a:rPr>
              <a:t>because it both reduced transmission and protected the elderly</a:t>
            </a:r>
            <a:r>
              <a:rPr lang="en-US" sz="2600" dirty="0">
                <a:highlight>
                  <a:srgbClr val="FFFF00"/>
                </a:highlight>
              </a:rPr>
              <a:t>. A more relaxed initial lockdown but more strict protection of at-risk could have also averted many deaths, however at the expense of exceeding healthcare capacity, thus likely leading to more severe illnesses and deaths not accounted for by this model. Thus the main takeaway is that strict initial restrictions to society were key, and that it is ok to relax these so long as the outbreak continues to remain more prevalent in younger less at-risk populations and older and other vulnerable populations are shielded. In anticipation of an upcoming increase in cases this fall, it will be important to ramp up efforts to protect the 65+ and vulnerable populations.</a:t>
            </a:r>
          </a:p>
          <a:p>
            <a:pPr>
              <a:spcAft>
                <a:spcPts val="300"/>
              </a:spcAft>
            </a:pPr>
            <a:r>
              <a:rPr lang="en-US" sz="2600" dirty="0">
                <a:highlight>
                  <a:srgbClr val="FFFF00"/>
                </a:highlight>
              </a:rPr>
              <a:t>Generalizability: We do this analysis for LAC. This analysis could be generalized to different regions, which will have different percentages of at-risk individuals, to understand the combined impact of community + specific subpopulation interventions </a:t>
            </a:r>
            <a:r>
              <a:rPr lang="en-US" sz="2600" i="1" dirty="0">
                <a:highlight>
                  <a:srgbClr val="FFFF00"/>
                </a:highlight>
              </a:rPr>
              <a:t>based on the region-specific distribution of vulnerable populations in each subpopulation.</a:t>
            </a:r>
            <a:endParaRPr lang="en-US" sz="2600" dirty="0">
              <a:highlight>
                <a:srgbClr val="FFFF00"/>
              </a:highlight>
            </a:endParaRPr>
          </a:p>
          <a:p>
            <a:pPr>
              <a:spcAft>
                <a:spcPts val="300"/>
              </a:spcAft>
            </a:pPr>
            <a:r>
              <a:rPr lang="en-US" sz="2600" dirty="0"/>
              <a:t>Limitations: It is important to note that in the scenarios in which the 65+ population is shielded, we implement this by operating only on numbers of  infection, hospitalizations and deaths. We do not account for the health impact of COVID that do not require hospitalization, including long term effects. We also do not account for critical illnesses or deaths that could result from healthcare capacity being exceeded. </a:t>
            </a:r>
          </a:p>
        </p:txBody>
      </p:sp>
      <p:sp>
        <p:nvSpPr>
          <p:cNvPr id="4" name="Slide Number Placeholder 3">
            <a:extLst>
              <a:ext uri="{FF2B5EF4-FFF2-40B4-BE49-F238E27FC236}">
                <a16:creationId xmlns:a16="http://schemas.microsoft.com/office/drawing/2014/main" id="{24751A52-A00F-6A4D-8129-7400AEB7258A}"/>
              </a:ext>
            </a:extLst>
          </p:cNvPr>
          <p:cNvSpPr>
            <a:spLocks noGrp="1"/>
          </p:cNvSpPr>
          <p:nvPr>
            <p:ph type="sldNum" sz="quarter" idx="12"/>
          </p:nvPr>
        </p:nvSpPr>
        <p:spPr/>
        <p:txBody>
          <a:bodyPr/>
          <a:lstStyle/>
          <a:p>
            <a:fld id="{46B8A304-6B2A-0C42-BAA9-D66435E26181}" type="slidenum">
              <a:rPr lang="en-US" smtClean="0"/>
              <a:t>4</a:t>
            </a:fld>
            <a:endParaRPr lang="en-US"/>
          </a:p>
        </p:txBody>
      </p:sp>
    </p:spTree>
    <p:extLst>
      <p:ext uri="{BB962C8B-B14F-4D97-AF65-F5344CB8AC3E}">
        <p14:creationId xmlns:p14="http://schemas.microsoft.com/office/powerpoint/2010/main" val="950204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ABC68-B3E8-B746-B7F8-13C7638CF3C4}"/>
              </a:ext>
            </a:extLst>
          </p:cNvPr>
          <p:cNvSpPr>
            <a:spLocks noGrp="1"/>
          </p:cNvSpPr>
          <p:nvPr>
            <p:ph type="title"/>
          </p:nvPr>
        </p:nvSpPr>
        <p:spPr/>
        <p:txBody>
          <a:bodyPr/>
          <a:lstStyle/>
          <a:p>
            <a:r>
              <a:rPr lang="en-US" dirty="0"/>
              <a:t>TO DO </a:t>
            </a:r>
            <a:r>
              <a:rPr lang="en-US" dirty="0">
                <a:solidFill>
                  <a:srgbClr val="FF40FF"/>
                </a:solidFill>
              </a:rPr>
              <a:t>+ QUESTIONS</a:t>
            </a:r>
          </a:p>
        </p:txBody>
      </p:sp>
      <p:sp>
        <p:nvSpPr>
          <p:cNvPr id="3" name="Content Placeholder 2">
            <a:extLst>
              <a:ext uri="{FF2B5EF4-FFF2-40B4-BE49-F238E27FC236}">
                <a16:creationId xmlns:a16="http://schemas.microsoft.com/office/drawing/2014/main" id="{4E11C5F2-4A3B-AA48-8361-78510F9DAD2C}"/>
              </a:ext>
            </a:extLst>
          </p:cNvPr>
          <p:cNvSpPr>
            <a:spLocks noGrp="1"/>
          </p:cNvSpPr>
          <p:nvPr>
            <p:ph idx="1"/>
          </p:nvPr>
        </p:nvSpPr>
        <p:spPr>
          <a:xfrm>
            <a:off x="838200" y="1825625"/>
            <a:ext cx="10515600" cy="5203328"/>
          </a:xfrm>
        </p:spPr>
        <p:txBody>
          <a:bodyPr>
            <a:normAutofit lnSpcReduction="10000"/>
          </a:bodyPr>
          <a:lstStyle/>
          <a:p>
            <a:pPr>
              <a:spcAft>
                <a:spcPts val="300"/>
              </a:spcAft>
            </a:pPr>
            <a:r>
              <a:rPr lang="en-US" dirty="0"/>
              <a:t>Show R(t) for each scenario (in 1 plot)</a:t>
            </a:r>
          </a:p>
          <a:p>
            <a:pPr>
              <a:spcAft>
                <a:spcPts val="300"/>
              </a:spcAft>
            </a:pPr>
            <a:r>
              <a:rPr lang="en-US" dirty="0">
                <a:solidFill>
                  <a:srgbClr val="FF40FF"/>
                </a:solidFill>
              </a:rPr>
              <a:t>Show Alpha/Kappa/Delta(t) for each scenario in 1 plot?? Maybe just the composite calculated P(D|I)? </a:t>
            </a:r>
          </a:p>
          <a:p>
            <a:pPr>
              <a:spcAft>
                <a:spcPts val="300"/>
              </a:spcAft>
            </a:pPr>
            <a:r>
              <a:rPr lang="en-US" dirty="0">
                <a:solidFill>
                  <a:srgbClr val="FF40FF"/>
                </a:solidFill>
              </a:rPr>
              <a:t>Which compartments to show trends for in paper? I have questions here because it is interesting to see the comparisons with observed data, but it is also interesting to see the current in compartment, esp. for hospitalizations and illnesses. </a:t>
            </a:r>
          </a:p>
          <a:p>
            <a:pPr marL="0" indent="0">
              <a:spcAft>
                <a:spcPts val="300"/>
              </a:spcAft>
              <a:buNone/>
            </a:pPr>
            <a:r>
              <a:rPr lang="en-US" dirty="0">
                <a:solidFill>
                  <a:srgbClr val="FF40FF"/>
                </a:solidFill>
              </a:rPr>
              <a:t>	Maybe:</a:t>
            </a:r>
          </a:p>
          <a:p>
            <a:pPr lvl="1">
              <a:spcAft>
                <a:spcPts val="300"/>
              </a:spcAft>
            </a:pPr>
            <a:r>
              <a:rPr lang="en-US" dirty="0">
                <a:solidFill>
                  <a:srgbClr val="FF40FF"/>
                </a:solidFill>
              </a:rPr>
              <a:t>New Infections (vs. data), Current Infections</a:t>
            </a:r>
          </a:p>
          <a:p>
            <a:pPr lvl="1">
              <a:spcAft>
                <a:spcPts val="300"/>
              </a:spcAft>
            </a:pPr>
            <a:r>
              <a:rPr lang="en-US" dirty="0">
                <a:solidFill>
                  <a:srgbClr val="FF40FF"/>
                </a:solidFill>
              </a:rPr>
              <a:t>New Hospitalizations (vs. data), Current infections</a:t>
            </a:r>
          </a:p>
          <a:p>
            <a:pPr lvl="1">
              <a:spcAft>
                <a:spcPts val="300"/>
              </a:spcAft>
            </a:pPr>
            <a:r>
              <a:rPr lang="en-US" dirty="0">
                <a:solidFill>
                  <a:srgbClr val="FF40FF"/>
                </a:solidFill>
              </a:rPr>
              <a:t>Cumulative Deaths (vs. data)</a:t>
            </a:r>
          </a:p>
        </p:txBody>
      </p:sp>
      <p:sp>
        <p:nvSpPr>
          <p:cNvPr id="4" name="Slide Number Placeholder 3">
            <a:extLst>
              <a:ext uri="{FF2B5EF4-FFF2-40B4-BE49-F238E27FC236}">
                <a16:creationId xmlns:a16="http://schemas.microsoft.com/office/drawing/2014/main" id="{24751A52-A00F-6A4D-8129-7400AEB7258A}"/>
              </a:ext>
            </a:extLst>
          </p:cNvPr>
          <p:cNvSpPr>
            <a:spLocks noGrp="1"/>
          </p:cNvSpPr>
          <p:nvPr>
            <p:ph type="sldNum" sz="quarter" idx="12"/>
          </p:nvPr>
        </p:nvSpPr>
        <p:spPr/>
        <p:txBody>
          <a:bodyPr/>
          <a:lstStyle/>
          <a:p>
            <a:fld id="{46B8A304-6B2A-0C42-BAA9-D66435E26181}" type="slidenum">
              <a:rPr lang="en-US" smtClean="0"/>
              <a:t>5</a:t>
            </a:fld>
            <a:endParaRPr lang="en-US"/>
          </a:p>
        </p:txBody>
      </p:sp>
    </p:spTree>
    <p:extLst>
      <p:ext uri="{BB962C8B-B14F-4D97-AF65-F5344CB8AC3E}">
        <p14:creationId xmlns:p14="http://schemas.microsoft.com/office/powerpoint/2010/main" val="2994415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BFFFEB6-854C-F24A-A2A3-3D4E2EA9790B}"/>
              </a:ext>
            </a:extLst>
          </p:cNvPr>
          <p:cNvSpPr txBox="1"/>
          <p:nvPr/>
        </p:nvSpPr>
        <p:spPr>
          <a:xfrm>
            <a:off x="7041823" y="5561814"/>
            <a:ext cx="4854804" cy="646331"/>
          </a:xfrm>
          <a:prstGeom prst="rect">
            <a:avLst/>
          </a:prstGeom>
          <a:noFill/>
        </p:spPr>
        <p:txBody>
          <a:bodyPr wrap="square" rtlCol="0">
            <a:spAutoFit/>
          </a:bodyPr>
          <a:lstStyle/>
          <a:p>
            <a:r>
              <a:rPr lang="en-US" dirty="0"/>
              <a:t>## SCENARIO 1: R0 DO NOTHING + SHIELD SPECIFIC POPULATIONS</a:t>
            </a:r>
          </a:p>
        </p:txBody>
      </p:sp>
      <p:sp>
        <p:nvSpPr>
          <p:cNvPr id="8" name="TextBox 7">
            <a:extLst>
              <a:ext uri="{FF2B5EF4-FFF2-40B4-BE49-F238E27FC236}">
                <a16:creationId xmlns:a16="http://schemas.microsoft.com/office/drawing/2014/main" id="{DB2DB2FF-B80C-004B-BE2E-A6650F1E4BEB}"/>
              </a:ext>
            </a:extLst>
          </p:cNvPr>
          <p:cNvSpPr txBox="1"/>
          <p:nvPr/>
        </p:nvSpPr>
        <p:spPr>
          <a:xfrm>
            <a:off x="693574" y="5561814"/>
            <a:ext cx="4854804" cy="646331"/>
          </a:xfrm>
          <a:prstGeom prst="rect">
            <a:avLst/>
          </a:prstGeom>
          <a:noFill/>
        </p:spPr>
        <p:txBody>
          <a:bodyPr wrap="square" rtlCol="0">
            <a:spAutoFit/>
          </a:bodyPr>
          <a:lstStyle/>
          <a:p>
            <a:r>
              <a:rPr lang="en-US" dirty="0"/>
              <a:t>## SCENARIO 0: R0 DO NOTHING</a:t>
            </a:r>
          </a:p>
          <a:p>
            <a:r>
              <a:rPr lang="en-US" dirty="0"/>
              <a:t>(Trump Scenario)</a:t>
            </a:r>
          </a:p>
        </p:txBody>
      </p:sp>
      <p:pic>
        <p:nvPicPr>
          <p:cNvPr id="3074" name="Picture 2">
            <a:extLst>
              <a:ext uri="{FF2B5EF4-FFF2-40B4-BE49-F238E27FC236}">
                <a16:creationId xmlns:a16="http://schemas.microsoft.com/office/drawing/2014/main" id="{B4B0666E-02DF-9849-B9C7-76C6BC91C4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520" y="617129"/>
            <a:ext cx="5143684" cy="430171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1FBDB684-D1E4-F340-BF8F-B90E00FC7E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5999" y="649855"/>
            <a:ext cx="5101617" cy="430171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D5A35EF7-A36D-C248-8F57-33DAF7120AF4}"/>
              </a:ext>
            </a:extLst>
          </p:cNvPr>
          <p:cNvPicPr>
            <a:picLocks noChangeAspect="1"/>
          </p:cNvPicPr>
          <p:nvPr/>
        </p:nvPicPr>
        <p:blipFill>
          <a:blip r:embed="rId5"/>
          <a:stretch>
            <a:fillRect/>
          </a:stretch>
        </p:blipFill>
        <p:spPr>
          <a:xfrm>
            <a:off x="5699222" y="429370"/>
            <a:ext cx="5895170" cy="4989443"/>
          </a:xfrm>
          <a:prstGeom prst="rect">
            <a:avLst/>
          </a:prstGeom>
        </p:spPr>
      </p:pic>
    </p:spTree>
    <p:extLst>
      <p:ext uri="{BB962C8B-B14F-4D97-AF65-F5344CB8AC3E}">
        <p14:creationId xmlns:p14="http://schemas.microsoft.com/office/powerpoint/2010/main" val="4286091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BFFFEB6-854C-F24A-A2A3-3D4E2EA9790B}"/>
              </a:ext>
            </a:extLst>
          </p:cNvPr>
          <p:cNvSpPr txBox="1"/>
          <p:nvPr/>
        </p:nvSpPr>
        <p:spPr>
          <a:xfrm>
            <a:off x="7041822" y="5561814"/>
            <a:ext cx="5150177" cy="1200329"/>
          </a:xfrm>
          <a:prstGeom prst="rect">
            <a:avLst/>
          </a:prstGeom>
          <a:noFill/>
        </p:spPr>
        <p:txBody>
          <a:bodyPr wrap="square" rtlCol="0">
            <a:spAutoFit/>
          </a:bodyPr>
          <a:lstStyle/>
          <a:p>
            <a:r>
              <a:rPr lang="en-US" dirty="0"/>
              <a:t>## SCENARIO 3: STAGE 3 SELF-ADAPTIVE Rt + SHIELD SPECIFIC POPULATIONS (this is what I would call Sweden Scenario)</a:t>
            </a:r>
          </a:p>
          <a:p>
            <a:endParaRPr lang="en-US" dirty="0"/>
          </a:p>
        </p:txBody>
      </p:sp>
      <p:sp>
        <p:nvSpPr>
          <p:cNvPr id="8" name="TextBox 7">
            <a:extLst>
              <a:ext uri="{FF2B5EF4-FFF2-40B4-BE49-F238E27FC236}">
                <a16:creationId xmlns:a16="http://schemas.microsoft.com/office/drawing/2014/main" id="{DB2DB2FF-B80C-004B-BE2E-A6650F1E4BEB}"/>
              </a:ext>
            </a:extLst>
          </p:cNvPr>
          <p:cNvSpPr txBox="1"/>
          <p:nvPr/>
        </p:nvSpPr>
        <p:spPr>
          <a:xfrm>
            <a:off x="693574" y="5561814"/>
            <a:ext cx="5169898" cy="923330"/>
          </a:xfrm>
          <a:prstGeom prst="rect">
            <a:avLst/>
          </a:prstGeom>
          <a:noFill/>
        </p:spPr>
        <p:txBody>
          <a:bodyPr wrap="square" rtlCol="0">
            <a:spAutoFit/>
          </a:bodyPr>
          <a:lstStyle/>
          <a:p>
            <a:r>
              <a:rPr lang="en-US" dirty="0"/>
              <a:t>## SCENARIO 2: STAGE 3 SELF-ADAPTIVE Rt (go almost immediately into Stage 3)</a:t>
            </a:r>
          </a:p>
          <a:p>
            <a:endParaRPr lang="en-US" dirty="0"/>
          </a:p>
        </p:txBody>
      </p:sp>
      <p:pic>
        <p:nvPicPr>
          <p:cNvPr id="4098" name="Picture 2">
            <a:extLst>
              <a:ext uri="{FF2B5EF4-FFF2-40B4-BE49-F238E27FC236}">
                <a16:creationId xmlns:a16="http://schemas.microsoft.com/office/drawing/2014/main" id="{A9FB685C-DF38-D04C-BF3E-37D2F41F7D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285" y="649855"/>
            <a:ext cx="4909303" cy="40798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E8E9B208-9E6B-EF4C-B6B0-C75FFF9E4C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6922" y="733937"/>
            <a:ext cx="4957004" cy="416388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3D86F0AD-89A9-A343-BACA-0C4ED51B586B}"/>
              </a:ext>
            </a:extLst>
          </p:cNvPr>
          <p:cNvPicPr>
            <a:picLocks noChangeAspect="1"/>
          </p:cNvPicPr>
          <p:nvPr/>
        </p:nvPicPr>
        <p:blipFill>
          <a:blip r:embed="rId4"/>
          <a:stretch>
            <a:fillRect/>
          </a:stretch>
        </p:blipFill>
        <p:spPr>
          <a:xfrm>
            <a:off x="6202016" y="556593"/>
            <a:ext cx="5608023" cy="4725186"/>
          </a:xfrm>
          <a:prstGeom prst="rect">
            <a:avLst/>
          </a:prstGeom>
        </p:spPr>
      </p:pic>
    </p:spTree>
    <p:extLst>
      <p:ext uri="{BB962C8B-B14F-4D97-AF65-F5344CB8AC3E}">
        <p14:creationId xmlns:p14="http://schemas.microsoft.com/office/powerpoint/2010/main" val="1947425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6AF8C2-D55A-4B4B-BDCA-44A6FB109C9D}"/>
              </a:ext>
            </a:extLst>
          </p:cNvPr>
          <p:cNvPicPr>
            <a:picLocks noChangeAspect="1"/>
          </p:cNvPicPr>
          <p:nvPr/>
        </p:nvPicPr>
        <p:blipFill>
          <a:blip r:embed="rId2"/>
          <a:stretch>
            <a:fillRect/>
          </a:stretch>
        </p:blipFill>
        <p:spPr>
          <a:xfrm>
            <a:off x="6432786" y="471339"/>
            <a:ext cx="5759214" cy="4892511"/>
          </a:xfrm>
          <a:prstGeom prst="rect">
            <a:avLst/>
          </a:prstGeom>
        </p:spPr>
      </p:pic>
      <p:sp>
        <p:nvSpPr>
          <p:cNvPr id="6" name="TextBox 5">
            <a:extLst>
              <a:ext uri="{FF2B5EF4-FFF2-40B4-BE49-F238E27FC236}">
                <a16:creationId xmlns:a16="http://schemas.microsoft.com/office/drawing/2014/main" id="{0BFFFEB6-854C-F24A-A2A3-3D4E2EA9790B}"/>
              </a:ext>
            </a:extLst>
          </p:cNvPr>
          <p:cNvSpPr txBox="1"/>
          <p:nvPr/>
        </p:nvSpPr>
        <p:spPr>
          <a:xfrm>
            <a:off x="7041823" y="5561814"/>
            <a:ext cx="4854804" cy="1200329"/>
          </a:xfrm>
          <a:prstGeom prst="rect">
            <a:avLst/>
          </a:prstGeom>
          <a:noFill/>
        </p:spPr>
        <p:txBody>
          <a:bodyPr wrap="square" rtlCol="0">
            <a:spAutoFit/>
          </a:bodyPr>
          <a:lstStyle/>
          <a:p>
            <a:r>
              <a:rPr lang="en-US" dirty="0"/>
              <a:t>## SCENARIO 5: CONTINUE TOTAL LOCKDOWN 1 MONTH LONGER + SHIELD SPECIFIC POPULATIONS</a:t>
            </a:r>
          </a:p>
          <a:p>
            <a:endParaRPr lang="en-US" dirty="0"/>
          </a:p>
        </p:txBody>
      </p:sp>
      <p:pic>
        <p:nvPicPr>
          <p:cNvPr id="7" name="Picture 6">
            <a:extLst>
              <a:ext uri="{FF2B5EF4-FFF2-40B4-BE49-F238E27FC236}">
                <a16:creationId xmlns:a16="http://schemas.microsoft.com/office/drawing/2014/main" id="{59C79874-5360-0C46-8EFF-C1D8A9A07B17}"/>
              </a:ext>
            </a:extLst>
          </p:cNvPr>
          <p:cNvPicPr>
            <a:picLocks noChangeAspect="1"/>
          </p:cNvPicPr>
          <p:nvPr/>
        </p:nvPicPr>
        <p:blipFill>
          <a:blip r:embed="rId3"/>
          <a:stretch>
            <a:fillRect/>
          </a:stretch>
        </p:blipFill>
        <p:spPr>
          <a:xfrm>
            <a:off x="600768" y="536549"/>
            <a:ext cx="5495231" cy="4663361"/>
          </a:xfrm>
          <a:prstGeom prst="rect">
            <a:avLst/>
          </a:prstGeom>
        </p:spPr>
      </p:pic>
      <p:sp>
        <p:nvSpPr>
          <p:cNvPr id="8" name="TextBox 7">
            <a:extLst>
              <a:ext uri="{FF2B5EF4-FFF2-40B4-BE49-F238E27FC236}">
                <a16:creationId xmlns:a16="http://schemas.microsoft.com/office/drawing/2014/main" id="{DB2DB2FF-B80C-004B-BE2E-A6650F1E4BEB}"/>
              </a:ext>
            </a:extLst>
          </p:cNvPr>
          <p:cNvSpPr txBox="1"/>
          <p:nvPr/>
        </p:nvSpPr>
        <p:spPr>
          <a:xfrm>
            <a:off x="693574" y="5561814"/>
            <a:ext cx="4854804" cy="923330"/>
          </a:xfrm>
          <a:prstGeom prst="rect">
            <a:avLst/>
          </a:prstGeom>
          <a:noFill/>
        </p:spPr>
        <p:txBody>
          <a:bodyPr wrap="square" rtlCol="0">
            <a:spAutoFit/>
          </a:bodyPr>
          <a:lstStyle/>
          <a:p>
            <a:r>
              <a:rPr lang="en-US" dirty="0"/>
              <a:t>## SCENARIO 4: CONTINUE TOTAL LOCKDOWN 1 MONTH LONGER</a:t>
            </a:r>
          </a:p>
          <a:p>
            <a:endParaRPr lang="en-US" dirty="0"/>
          </a:p>
        </p:txBody>
      </p:sp>
      <p:pic>
        <p:nvPicPr>
          <p:cNvPr id="2" name="Picture 1">
            <a:extLst>
              <a:ext uri="{FF2B5EF4-FFF2-40B4-BE49-F238E27FC236}">
                <a16:creationId xmlns:a16="http://schemas.microsoft.com/office/drawing/2014/main" id="{7F1A9B8B-F117-E24B-A021-F62088EC2A0E}"/>
              </a:ext>
            </a:extLst>
          </p:cNvPr>
          <p:cNvPicPr>
            <a:picLocks noChangeAspect="1"/>
          </p:cNvPicPr>
          <p:nvPr/>
        </p:nvPicPr>
        <p:blipFill>
          <a:blip r:embed="rId4"/>
          <a:stretch>
            <a:fillRect/>
          </a:stretch>
        </p:blipFill>
        <p:spPr>
          <a:xfrm>
            <a:off x="6432786" y="471339"/>
            <a:ext cx="5897499" cy="4949687"/>
          </a:xfrm>
          <a:prstGeom prst="rect">
            <a:avLst/>
          </a:prstGeom>
        </p:spPr>
      </p:pic>
    </p:spTree>
    <p:extLst>
      <p:ext uri="{BB962C8B-B14F-4D97-AF65-F5344CB8AC3E}">
        <p14:creationId xmlns:p14="http://schemas.microsoft.com/office/powerpoint/2010/main" val="2088780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BFFFEB6-854C-F24A-A2A3-3D4E2EA9790B}"/>
              </a:ext>
            </a:extLst>
          </p:cNvPr>
          <p:cNvSpPr txBox="1"/>
          <p:nvPr/>
        </p:nvSpPr>
        <p:spPr>
          <a:xfrm>
            <a:off x="7041823" y="5561814"/>
            <a:ext cx="4854804" cy="646331"/>
          </a:xfrm>
          <a:prstGeom prst="rect">
            <a:avLst/>
          </a:prstGeom>
          <a:noFill/>
        </p:spPr>
        <p:txBody>
          <a:bodyPr wrap="square" rtlCol="0">
            <a:spAutoFit/>
          </a:bodyPr>
          <a:lstStyle/>
          <a:p>
            <a:r>
              <a:rPr lang="en-US" dirty="0"/>
              <a:t>## SCENARIO 7: OBSERVED TREND Rt + SHIELD SPECIFIC POPULATIONS</a:t>
            </a:r>
          </a:p>
        </p:txBody>
      </p:sp>
      <p:sp>
        <p:nvSpPr>
          <p:cNvPr id="8" name="TextBox 7">
            <a:extLst>
              <a:ext uri="{FF2B5EF4-FFF2-40B4-BE49-F238E27FC236}">
                <a16:creationId xmlns:a16="http://schemas.microsoft.com/office/drawing/2014/main" id="{DB2DB2FF-B80C-004B-BE2E-A6650F1E4BEB}"/>
              </a:ext>
            </a:extLst>
          </p:cNvPr>
          <p:cNvSpPr txBox="1"/>
          <p:nvPr/>
        </p:nvSpPr>
        <p:spPr>
          <a:xfrm>
            <a:off x="693574" y="5561814"/>
            <a:ext cx="4854804" cy="646331"/>
          </a:xfrm>
          <a:prstGeom prst="rect">
            <a:avLst/>
          </a:prstGeom>
          <a:noFill/>
        </p:spPr>
        <p:txBody>
          <a:bodyPr wrap="square" rtlCol="0">
            <a:spAutoFit/>
          </a:bodyPr>
          <a:lstStyle/>
          <a:p>
            <a:r>
              <a:rPr lang="en-US" dirty="0"/>
              <a:t>## SCENARIO 6: OBSERVED TREND Rt</a:t>
            </a:r>
          </a:p>
          <a:p>
            <a:endParaRPr lang="en-US" dirty="0"/>
          </a:p>
        </p:txBody>
      </p:sp>
      <p:pic>
        <p:nvPicPr>
          <p:cNvPr id="2" name="Picture 1">
            <a:extLst>
              <a:ext uri="{FF2B5EF4-FFF2-40B4-BE49-F238E27FC236}">
                <a16:creationId xmlns:a16="http://schemas.microsoft.com/office/drawing/2014/main" id="{776B535F-F113-8A41-B7C7-34ABF94C40A0}"/>
              </a:ext>
            </a:extLst>
          </p:cNvPr>
          <p:cNvPicPr>
            <a:picLocks noChangeAspect="1"/>
          </p:cNvPicPr>
          <p:nvPr/>
        </p:nvPicPr>
        <p:blipFill>
          <a:blip r:embed="rId2"/>
          <a:stretch>
            <a:fillRect/>
          </a:stretch>
        </p:blipFill>
        <p:spPr>
          <a:xfrm>
            <a:off x="6411310" y="430924"/>
            <a:ext cx="5574916" cy="4694666"/>
          </a:xfrm>
          <a:prstGeom prst="rect">
            <a:avLst/>
          </a:prstGeom>
        </p:spPr>
      </p:pic>
      <p:pic>
        <p:nvPicPr>
          <p:cNvPr id="2050" name="Picture 2">
            <a:extLst>
              <a:ext uri="{FF2B5EF4-FFF2-40B4-BE49-F238E27FC236}">
                <a16:creationId xmlns:a16="http://schemas.microsoft.com/office/drawing/2014/main" id="{3C155B01-44A3-5D46-A414-56F646264F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654" y="573033"/>
            <a:ext cx="5333951" cy="446142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C9B7C38F-D31F-F247-8B23-248B28A4CC2F}"/>
              </a:ext>
            </a:extLst>
          </p:cNvPr>
          <p:cNvPicPr>
            <a:picLocks noChangeAspect="1"/>
          </p:cNvPicPr>
          <p:nvPr/>
        </p:nvPicPr>
        <p:blipFill>
          <a:blip r:embed="rId4"/>
          <a:stretch>
            <a:fillRect/>
          </a:stretch>
        </p:blipFill>
        <p:spPr>
          <a:xfrm>
            <a:off x="6319397" y="306053"/>
            <a:ext cx="6034461" cy="5037649"/>
          </a:xfrm>
          <a:prstGeom prst="rect">
            <a:avLst/>
          </a:prstGeom>
        </p:spPr>
      </p:pic>
    </p:spTree>
    <p:extLst>
      <p:ext uri="{BB962C8B-B14F-4D97-AF65-F5344CB8AC3E}">
        <p14:creationId xmlns:p14="http://schemas.microsoft.com/office/powerpoint/2010/main" val="308878456"/>
      </p:ext>
    </p:extLst>
  </p:cSld>
  <p:clrMapOvr>
    <a:masterClrMapping/>
  </p:clrMapOvr>
</p:sld>
</file>

<file path=ppt/theme/theme1.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33451</TotalTime>
  <Words>1306</Words>
  <Application>Microsoft Macintosh PowerPoint</Application>
  <PresentationFormat>Widescreen</PresentationFormat>
  <Paragraphs>45</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Century Gothic</vt:lpstr>
      <vt:lpstr>4_Office Theme</vt:lpstr>
      <vt:lpstr>Scenarios</vt:lpstr>
      <vt:lpstr>METHODS</vt:lpstr>
      <vt:lpstr>Analysis of scenarios</vt:lpstr>
      <vt:lpstr>Discussion</vt:lpstr>
      <vt:lpstr>TO DO + QUESTIONS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Incorporation of risk factors in a stochastic epidemiological COVID-19 model for Los Angeles County</dc:title>
  <dc:creator>Abigail Horn</dc:creator>
  <cp:lastModifiedBy>Abigail Horn</cp:lastModifiedBy>
  <cp:revision>202</cp:revision>
  <dcterms:created xsi:type="dcterms:W3CDTF">2020-06-19T05:55:34Z</dcterms:created>
  <dcterms:modified xsi:type="dcterms:W3CDTF">2020-09-01T20:37:02Z</dcterms:modified>
</cp:coreProperties>
</file>